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
  </p:notesMasterIdLst>
  <p:sldIdLst>
    <p:sldId id="256" r:id="rId2"/>
    <p:sldId id="257" r:id="rId3"/>
    <p:sldId id="270" r:id="rId4"/>
    <p:sldId id="261" r:id="rId5"/>
    <p:sldId id="265" r:id="rId6"/>
    <p:sldId id="273"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9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B752A1-43C3-4673-BCBE-DD002D0FD95F}" type="datetimeFigureOut">
              <a:rPr lang="fr-FR" smtClean="0"/>
              <a:t>22/07/2020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A99BC4-AD02-48BD-AE9F-60439BF0F8CD}" type="slidenum">
              <a:rPr lang="fr-FR" smtClean="0"/>
              <a:t>‹N°›</a:t>
            </a:fld>
            <a:endParaRPr lang="fr-FR"/>
          </a:p>
        </p:txBody>
      </p:sp>
    </p:spTree>
    <p:extLst>
      <p:ext uri="{BB962C8B-B14F-4D97-AF65-F5344CB8AC3E}">
        <p14:creationId xmlns:p14="http://schemas.microsoft.com/office/powerpoint/2010/main" val="3681090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B6068876-BDBE-4751-8EA2-106BF6B91071}" type="datetime1">
              <a:rPr lang="fr-FR" smtClean="0"/>
              <a:t>22/07/2020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3255961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EF3C0F5-A74D-42E8-9260-AEF11E73FFCA}" type="datetime1">
              <a:rPr lang="fr-FR" smtClean="0"/>
              <a:t>22/07/2020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1130363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CDE306C-5F27-4331-9CD5-EA427CF96541}" type="datetime1">
              <a:rPr lang="fr-FR" smtClean="0"/>
              <a:t>22/07/2020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2791056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A49009B9-A06A-4DFA-9C41-F127D226D381}" type="datetime1">
              <a:rPr lang="fr-FR" smtClean="0"/>
              <a:t>22/07/2020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1865266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29C0967B-6AC5-40B0-BB49-1FADB43883C1}" type="datetime1">
              <a:rPr lang="fr-FR" smtClean="0"/>
              <a:t>22/07/2020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2618842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F552105D-A236-4C80-B5E3-D8429FFC69EA}" type="datetime1">
              <a:rPr lang="fr-FR" smtClean="0"/>
              <a:t>22/07/2020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3422519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0A2FCD-B474-47B9-83D6-F00601DAF10C}" type="datetime1">
              <a:rPr lang="fr-FR" smtClean="0"/>
              <a:t>22/07/2020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694908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63D4BB43-933A-4225-9324-867904E01D20}" type="datetime1">
              <a:rPr lang="fr-FR" smtClean="0"/>
              <a:t>22/07/2020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346513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15FBCF61-171F-4DBE-969B-98206AF5A548}" type="datetime1">
              <a:rPr lang="fr-FR" smtClean="0"/>
              <a:t>22/07/2020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2614173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9330278-C527-4FAB-817C-FF7168F91589}" type="datetime1">
              <a:rPr lang="fr-FR" smtClean="0"/>
              <a:t>22/07/2020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2731750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DCC9E38-E3CD-470A-8306-B0F73308C9EF}" type="datetime1">
              <a:rPr lang="fr-FR" smtClean="0"/>
              <a:t>22/07/2020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F6A79B2-44D6-4474-959F-398773F19383}" type="slidenum">
              <a:rPr lang="fr-FR" smtClean="0"/>
              <a:t>‹N°›</a:t>
            </a:fld>
            <a:endParaRPr lang="fr-FR"/>
          </a:p>
        </p:txBody>
      </p:sp>
    </p:spTree>
    <p:extLst>
      <p:ext uri="{BB962C8B-B14F-4D97-AF65-F5344CB8AC3E}">
        <p14:creationId xmlns:p14="http://schemas.microsoft.com/office/powerpoint/2010/main" val="892615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F9F854-A6B5-4435-87A8-E2560DB5A242}" type="datetime1">
              <a:rPr lang="fr-FR" smtClean="0"/>
              <a:t>22/07/2020</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6A79B2-44D6-4474-959F-398773F19383}" type="slidenum">
              <a:rPr lang="fr-FR" smtClean="0"/>
              <a:t>‹N°›</a:t>
            </a:fld>
            <a:endParaRPr lang="fr-FR"/>
          </a:p>
        </p:txBody>
      </p:sp>
    </p:spTree>
    <p:extLst>
      <p:ext uri="{BB962C8B-B14F-4D97-AF65-F5344CB8AC3E}">
        <p14:creationId xmlns:p14="http://schemas.microsoft.com/office/powerpoint/2010/main" val="5726873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738312" y="2052637"/>
            <a:ext cx="9144000" cy="2387600"/>
          </a:xfrm>
          <a:solidFill>
            <a:schemeClr val="accent3">
              <a:lumMod val="20000"/>
              <a:lumOff val="80000"/>
            </a:schemeClr>
          </a:solidFill>
          <a:ln>
            <a:solidFill>
              <a:schemeClr val="tx1"/>
            </a:solidFill>
          </a:ln>
        </p:spPr>
        <p:txBody>
          <a:bodyPr anchor="ctr" anchorCtr="0">
            <a:normAutofit/>
          </a:bodyPr>
          <a:lstStyle/>
          <a:p>
            <a:r>
              <a:rPr lang="fr-FR" sz="3600" b="1" dirty="0"/>
              <a:t>Impact de la crise sanitaire sur les pratiques professionnelles du travail social. </a:t>
            </a:r>
          </a:p>
        </p:txBody>
      </p:sp>
      <p:sp>
        <p:nvSpPr>
          <p:cNvPr id="3" name="Sous-titre 2"/>
          <p:cNvSpPr>
            <a:spLocks noGrp="1"/>
          </p:cNvSpPr>
          <p:nvPr>
            <p:ph type="subTitle" idx="1"/>
          </p:nvPr>
        </p:nvSpPr>
        <p:spPr>
          <a:xfrm>
            <a:off x="1604962" y="4858688"/>
            <a:ext cx="9144000" cy="1046018"/>
          </a:xfrm>
        </p:spPr>
        <p:txBody>
          <a:bodyPr anchor="ctr" anchorCtr="0"/>
          <a:lstStyle/>
          <a:p>
            <a:endParaRPr lang="fr-FR" dirty="0" smtClean="0"/>
          </a:p>
          <a:p>
            <a:r>
              <a:rPr lang="fr-FR" b="1" dirty="0" smtClean="0"/>
              <a:t>MAI 2020</a:t>
            </a:r>
            <a:endParaRPr lang="fr-FR" b="1" dirty="0"/>
          </a:p>
        </p:txBody>
      </p:sp>
      <p:sp>
        <p:nvSpPr>
          <p:cNvPr id="5" name="Espace réservé du numéro de diapositive 4"/>
          <p:cNvSpPr>
            <a:spLocks noGrp="1"/>
          </p:cNvSpPr>
          <p:nvPr>
            <p:ph type="sldNum" sz="quarter" idx="12"/>
          </p:nvPr>
        </p:nvSpPr>
        <p:spPr/>
        <p:txBody>
          <a:bodyPr/>
          <a:lstStyle/>
          <a:p>
            <a:fld id="{1F6A79B2-44D6-4474-959F-398773F19383}" type="slidenum">
              <a:rPr lang="fr-FR" smtClean="0"/>
              <a:t>1</a:t>
            </a:fld>
            <a:endParaRPr lang="fr-FR"/>
          </a:p>
        </p:txBody>
      </p:sp>
      <p:sp>
        <p:nvSpPr>
          <p:cNvPr id="4" name="ZoneTexte 3"/>
          <p:cNvSpPr txBox="1"/>
          <p:nvPr/>
        </p:nvSpPr>
        <p:spPr>
          <a:xfrm>
            <a:off x="484909" y="6345382"/>
            <a:ext cx="3616036" cy="369332"/>
          </a:xfrm>
          <a:prstGeom prst="rect">
            <a:avLst/>
          </a:prstGeom>
          <a:noFill/>
        </p:spPr>
        <p:txBody>
          <a:bodyPr wrap="square" rtlCol="0">
            <a:spAutoFit/>
          </a:bodyPr>
          <a:lstStyle/>
          <a:p>
            <a:r>
              <a:rPr lang="fr-FR" dirty="0" smtClean="0"/>
              <a:t>28052020 /DPEIS/V1</a:t>
            </a:r>
            <a:endParaRPr lang="fr-FR" dirty="0"/>
          </a:p>
        </p:txBody>
      </p:sp>
      <p:pic>
        <p:nvPicPr>
          <p:cNvPr id="6" name="Image 5" descr="C:\Users\stouzi\Desktop\modèles vierges\Logo NORD est la╠Ç - R95-V110-B140.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5883" y="0"/>
            <a:ext cx="1176117" cy="548640"/>
          </a:xfrm>
          <a:prstGeom prst="rect">
            <a:avLst/>
          </a:prstGeom>
          <a:noFill/>
          <a:ln>
            <a:noFill/>
          </a:ln>
        </p:spPr>
      </p:pic>
    </p:spTree>
    <p:extLst>
      <p:ext uri="{BB962C8B-B14F-4D97-AF65-F5344CB8AC3E}">
        <p14:creationId xmlns:p14="http://schemas.microsoft.com/office/powerpoint/2010/main" val="15570461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657224"/>
          </a:xfrm>
          <a:solidFill>
            <a:srgbClr val="00B0F0"/>
          </a:solidFill>
          <a:ln>
            <a:solidFill>
              <a:schemeClr val="tx1"/>
            </a:solidFill>
          </a:ln>
        </p:spPr>
        <p:txBody>
          <a:bodyPr>
            <a:normAutofit/>
          </a:bodyPr>
          <a:lstStyle/>
          <a:p>
            <a:r>
              <a:rPr lang="fr-FR" sz="3200" b="1" dirty="0" smtClean="0">
                <a:latin typeface="+mn-lt"/>
              </a:rPr>
              <a:t>CONTEXTE</a:t>
            </a:r>
            <a:endParaRPr lang="fr-FR" sz="3200" b="1" dirty="0">
              <a:latin typeface="+mn-lt"/>
            </a:endParaRPr>
          </a:p>
        </p:txBody>
      </p:sp>
      <p:sp>
        <p:nvSpPr>
          <p:cNvPr id="3" name="Espace réservé du contenu 2"/>
          <p:cNvSpPr>
            <a:spLocks noGrp="1"/>
          </p:cNvSpPr>
          <p:nvPr>
            <p:ph idx="1"/>
          </p:nvPr>
        </p:nvSpPr>
        <p:spPr>
          <a:xfrm>
            <a:off x="734291" y="955965"/>
            <a:ext cx="10972800" cy="5583380"/>
          </a:xfrm>
        </p:spPr>
        <p:txBody>
          <a:bodyPr>
            <a:normAutofit/>
          </a:bodyPr>
          <a:lstStyle/>
          <a:p>
            <a:pPr marL="0" indent="0">
              <a:buNone/>
            </a:pPr>
            <a:r>
              <a:rPr lang="fr-FR" sz="2200" dirty="0" smtClean="0">
                <a:solidFill>
                  <a:srgbClr val="002060"/>
                </a:solidFill>
              </a:rPr>
              <a:t>Crise sanitaire de pandémie liée au covid-19, oblige le Président de la </a:t>
            </a:r>
            <a:r>
              <a:rPr lang="fr-FR" sz="2200" dirty="0">
                <a:solidFill>
                  <a:srgbClr val="002060"/>
                </a:solidFill>
              </a:rPr>
              <a:t>R</a:t>
            </a:r>
            <a:r>
              <a:rPr lang="fr-FR" sz="2200" dirty="0" smtClean="0">
                <a:solidFill>
                  <a:srgbClr val="002060"/>
                </a:solidFill>
              </a:rPr>
              <a:t>épublique d’annoncer une période de confinement à compter du 16 mars 2020 et qui a duré jusqu’au 11 mai 2020, </a:t>
            </a:r>
            <a:r>
              <a:rPr lang="fr-FR" sz="2200" dirty="0">
                <a:solidFill>
                  <a:srgbClr val="002060"/>
                </a:solidFill>
              </a:rPr>
              <a:t>impliquant</a:t>
            </a:r>
            <a:r>
              <a:rPr lang="fr-FR" sz="2200" dirty="0" smtClean="0">
                <a:solidFill>
                  <a:srgbClr val="002060"/>
                </a:solidFill>
              </a:rPr>
              <a:t>: </a:t>
            </a:r>
          </a:p>
          <a:p>
            <a:pPr lvl="1"/>
            <a:r>
              <a:rPr lang="fr-FR" sz="2200" dirty="0" smtClean="0">
                <a:solidFill>
                  <a:srgbClr val="002060"/>
                </a:solidFill>
              </a:rPr>
              <a:t>L’observation stricte des gestes barrières sanitaires et de distanciation</a:t>
            </a:r>
          </a:p>
          <a:p>
            <a:pPr lvl="1"/>
            <a:r>
              <a:rPr lang="fr-FR" sz="2200" dirty="0">
                <a:solidFill>
                  <a:srgbClr val="002060"/>
                </a:solidFill>
              </a:rPr>
              <a:t>L</a:t>
            </a:r>
            <a:r>
              <a:rPr lang="fr-FR" sz="2200" dirty="0" smtClean="0">
                <a:solidFill>
                  <a:srgbClr val="002060"/>
                </a:solidFill>
              </a:rPr>
              <a:t>a </a:t>
            </a:r>
            <a:r>
              <a:rPr lang="fr-FR" sz="2200" dirty="0">
                <a:solidFill>
                  <a:srgbClr val="002060"/>
                </a:solidFill>
              </a:rPr>
              <a:t>restriction des déplacements au strict nécessaire (courses alimentaires, soins et travail quand le télétravail n'est pas possible</a:t>
            </a:r>
            <a:r>
              <a:rPr lang="fr-FR" sz="2200" dirty="0" smtClean="0">
                <a:solidFill>
                  <a:srgbClr val="002060"/>
                </a:solidFill>
              </a:rPr>
              <a:t>),</a:t>
            </a:r>
          </a:p>
          <a:p>
            <a:pPr lvl="1"/>
            <a:r>
              <a:rPr lang="fr-FR" sz="2200" dirty="0">
                <a:solidFill>
                  <a:srgbClr val="002060"/>
                </a:solidFill>
              </a:rPr>
              <a:t>D</a:t>
            </a:r>
            <a:r>
              <a:rPr lang="fr-FR" sz="2200" dirty="0" smtClean="0">
                <a:solidFill>
                  <a:srgbClr val="002060"/>
                </a:solidFill>
              </a:rPr>
              <a:t>es </a:t>
            </a:r>
            <a:r>
              <a:rPr lang="fr-FR" sz="2200" dirty="0">
                <a:solidFill>
                  <a:srgbClr val="002060"/>
                </a:solidFill>
              </a:rPr>
              <a:t>sorties près du domicile (activité sportive individuelle, hygiène canine</a:t>
            </a:r>
            <a:r>
              <a:rPr lang="fr-FR" sz="2200" dirty="0" smtClean="0">
                <a:solidFill>
                  <a:srgbClr val="002060"/>
                </a:solidFill>
              </a:rPr>
              <a:t>),</a:t>
            </a:r>
          </a:p>
          <a:p>
            <a:pPr lvl="1"/>
            <a:r>
              <a:rPr lang="fr-FR" sz="2200" dirty="0" smtClean="0">
                <a:solidFill>
                  <a:srgbClr val="002060"/>
                </a:solidFill>
              </a:rPr>
              <a:t>La </a:t>
            </a:r>
            <a:r>
              <a:rPr lang="fr-FR" sz="2200" dirty="0">
                <a:solidFill>
                  <a:srgbClr val="002060"/>
                </a:solidFill>
              </a:rPr>
              <a:t>pénalisation des infractions relevées</a:t>
            </a:r>
            <a:r>
              <a:rPr lang="fr-FR" sz="2200" dirty="0" smtClean="0">
                <a:solidFill>
                  <a:srgbClr val="002060"/>
                </a:solidFill>
              </a:rPr>
              <a:t>.</a:t>
            </a:r>
          </a:p>
          <a:p>
            <a:pPr marL="0" indent="0">
              <a:buNone/>
            </a:pPr>
            <a:r>
              <a:rPr lang="fr-FR" sz="2200" dirty="0" smtClean="0">
                <a:solidFill>
                  <a:srgbClr val="002060"/>
                </a:solidFill>
              </a:rPr>
              <a:t>Pour le Département, Monsieur Hus présente le 16 mars 2020 un plan de </a:t>
            </a:r>
            <a:r>
              <a:rPr lang="fr-FR" sz="2200" dirty="0">
                <a:solidFill>
                  <a:srgbClr val="002060"/>
                </a:solidFill>
              </a:rPr>
              <a:t>continuité </a:t>
            </a:r>
            <a:r>
              <a:rPr lang="fr-FR" sz="2200" dirty="0" smtClean="0">
                <a:solidFill>
                  <a:srgbClr val="002060"/>
                </a:solidFill>
              </a:rPr>
              <a:t>d’activité qui </a:t>
            </a:r>
            <a:r>
              <a:rPr lang="fr-FR" sz="2200" dirty="0">
                <a:solidFill>
                  <a:srgbClr val="002060"/>
                </a:solidFill>
              </a:rPr>
              <a:t>consiste à maintenir en activité les fonctions dites « critiques » et arrêter toutes celles qui ne le seraient </a:t>
            </a:r>
            <a:r>
              <a:rPr lang="fr-FR" sz="2200" dirty="0" smtClean="0">
                <a:solidFill>
                  <a:srgbClr val="002060"/>
                </a:solidFill>
              </a:rPr>
              <a:t>pas impliquant:</a:t>
            </a:r>
          </a:p>
          <a:p>
            <a:pPr lvl="1"/>
            <a:r>
              <a:rPr lang="fr-FR" sz="2200" dirty="0" smtClean="0">
                <a:solidFill>
                  <a:srgbClr val="002060"/>
                </a:solidFill>
              </a:rPr>
              <a:t>Les professionnels de rester </a:t>
            </a:r>
            <a:r>
              <a:rPr lang="fr-FR" sz="2200" dirty="0">
                <a:solidFill>
                  <a:srgbClr val="002060"/>
                </a:solidFill>
              </a:rPr>
              <a:t>chez eux </a:t>
            </a:r>
          </a:p>
          <a:p>
            <a:pPr lvl="1"/>
            <a:r>
              <a:rPr lang="fr-FR" sz="2200" dirty="0">
                <a:solidFill>
                  <a:srgbClr val="002060"/>
                </a:solidFill>
              </a:rPr>
              <a:t>A</a:t>
            </a:r>
            <a:r>
              <a:rPr lang="fr-FR" sz="2200" dirty="0" smtClean="0">
                <a:solidFill>
                  <a:srgbClr val="002060"/>
                </a:solidFill>
              </a:rPr>
              <a:t> </a:t>
            </a:r>
            <a:r>
              <a:rPr lang="fr-FR" sz="2200" dirty="0">
                <a:solidFill>
                  <a:srgbClr val="002060"/>
                </a:solidFill>
              </a:rPr>
              <a:t>organiser leurs missions en télétravail ou travail à distance. </a:t>
            </a:r>
            <a:endParaRPr lang="fr-FR" sz="2200" dirty="0" smtClean="0">
              <a:solidFill>
                <a:srgbClr val="002060"/>
              </a:solidFill>
            </a:endParaRPr>
          </a:p>
          <a:p>
            <a:pPr lvl="1"/>
            <a:r>
              <a:rPr lang="fr-FR" sz="2200" dirty="0" smtClean="0">
                <a:solidFill>
                  <a:srgbClr val="002060"/>
                </a:solidFill>
              </a:rPr>
              <a:t>Si </a:t>
            </a:r>
            <a:r>
              <a:rPr lang="fr-FR" sz="2200" dirty="0">
                <a:solidFill>
                  <a:srgbClr val="002060"/>
                </a:solidFill>
              </a:rPr>
              <a:t>cela ne s'avère pas possible, </a:t>
            </a:r>
            <a:r>
              <a:rPr lang="fr-FR" sz="2200" dirty="0" smtClean="0">
                <a:solidFill>
                  <a:srgbClr val="002060"/>
                </a:solidFill>
              </a:rPr>
              <a:t>de bénéficier </a:t>
            </a:r>
            <a:r>
              <a:rPr lang="fr-FR" sz="2200" dirty="0">
                <a:solidFill>
                  <a:srgbClr val="002060"/>
                </a:solidFill>
              </a:rPr>
              <a:t>d’une autorisation spéciale d'absence. </a:t>
            </a:r>
          </a:p>
        </p:txBody>
      </p:sp>
      <p:sp>
        <p:nvSpPr>
          <p:cNvPr id="4" name="Espace réservé du numéro de diapositive 3"/>
          <p:cNvSpPr>
            <a:spLocks noGrp="1"/>
          </p:cNvSpPr>
          <p:nvPr>
            <p:ph type="sldNum" sz="quarter" idx="12"/>
          </p:nvPr>
        </p:nvSpPr>
        <p:spPr/>
        <p:txBody>
          <a:bodyPr/>
          <a:lstStyle/>
          <a:p>
            <a:fld id="{1F6A79B2-44D6-4474-959F-398773F19383}" type="slidenum">
              <a:rPr lang="fr-FR" smtClean="0"/>
              <a:t>2</a:t>
            </a:fld>
            <a:endParaRPr lang="fr-FR"/>
          </a:p>
        </p:txBody>
      </p:sp>
      <p:pic>
        <p:nvPicPr>
          <p:cNvPr id="5" name="Image 4"/>
          <p:cNvPicPr>
            <a:picLocks noChangeAspect="1"/>
          </p:cNvPicPr>
          <p:nvPr/>
        </p:nvPicPr>
        <p:blipFill>
          <a:blip r:embed="rId2"/>
          <a:stretch>
            <a:fillRect/>
          </a:stretch>
        </p:blipFill>
        <p:spPr>
          <a:xfrm>
            <a:off x="10901363" y="1"/>
            <a:ext cx="1290637" cy="657224"/>
          </a:xfrm>
          <a:prstGeom prst="rect">
            <a:avLst/>
          </a:prstGeom>
        </p:spPr>
      </p:pic>
    </p:spTree>
    <p:extLst>
      <p:ext uri="{BB962C8B-B14F-4D97-AF65-F5344CB8AC3E}">
        <p14:creationId xmlns:p14="http://schemas.microsoft.com/office/powerpoint/2010/main" val="214237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0543" y="1318846"/>
            <a:ext cx="10649031" cy="5292968"/>
          </a:xfrm>
        </p:spPr>
        <p:txBody>
          <a:bodyPr>
            <a:normAutofit/>
          </a:bodyPr>
          <a:lstStyle/>
          <a:p>
            <a:pPr marL="0" indent="0">
              <a:buNone/>
            </a:pPr>
            <a:endParaRPr lang="fr-FR" dirty="0">
              <a:solidFill>
                <a:srgbClr val="002060"/>
              </a:solidFill>
            </a:endParaRPr>
          </a:p>
        </p:txBody>
      </p:sp>
      <p:sp>
        <p:nvSpPr>
          <p:cNvPr id="4" name="Espace réservé du numéro de diapositive 3"/>
          <p:cNvSpPr>
            <a:spLocks noGrp="1"/>
          </p:cNvSpPr>
          <p:nvPr>
            <p:ph type="sldNum" sz="quarter" idx="12"/>
          </p:nvPr>
        </p:nvSpPr>
        <p:spPr/>
        <p:txBody>
          <a:bodyPr/>
          <a:lstStyle/>
          <a:p>
            <a:fld id="{1F6A79B2-44D6-4474-959F-398773F19383}" type="slidenum">
              <a:rPr lang="fr-FR" smtClean="0"/>
              <a:t>3</a:t>
            </a:fld>
            <a:endParaRPr lang="fr-FR" dirty="0"/>
          </a:p>
        </p:txBody>
      </p:sp>
      <p:sp>
        <p:nvSpPr>
          <p:cNvPr id="5" name="Titre 1"/>
          <p:cNvSpPr>
            <a:spLocks noGrp="1"/>
          </p:cNvSpPr>
          <p:nvPr>
            <p:ph type="title"/>
          </p:nvPr>
        </p:nvSpPr>
        <p:spPr>
          <a:xfrm>
            <a:off x="0" y="-2"/>
            <a:ext cx="12192000" cy="734725"/>
          </a:xfrm>
          <a:solidFill>
            <a:srgbClr val="00B0F0"/>
          </a:solidFill>
          <a:ln>
            <a:solidFill>
              <a:srgbClr val="002060"/>
            </a:solidFill>
          </a:ln>
        </p:spPr>
        <p:txBody>
          <a:bodyPr>
            <a:normAutofit/>
          </a:bodyPr>
          <a:lstStyle/>
          <a:p>
            <a:r>
              <a:rPr lang="fr-FR" sz="3200" b="1" dirty="0" smtClean="0">
                <a:latin typeface="+mn-lt"/>
              </a:rPr>
              <a:t>CONTEXTE</a:t>
            </a:r>
            <a:endParaRPr lang="fr-FR" sz="3200" b="1" dirty="0">
              <a:latin typeface="+mn-lt"/>
            </a:endParaRPr>
          </a:p>
        </p:txBody>
      </p:sp>
      <p:sp>
        <p:nvSpPr>
          <p:cNvPr id="2" name="Pentagone 1"/>
          <p:cNvSpPr/>
          <p:nvPr/>
        </p:nvSpPr>
        <p:spPr>
          <a:xfrm>
            <a:off x="900544" y="2687782"/>
            <a:ext cx="2050473" cy="775854"/>
          </a:xfrm>
          <a:prstGeom prst="homePlat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15 mars- 23 mars</a:t>
            </a:r>
            <a:endParaRPr lang="fr-FR" dirty="0">
              <a:solidFill>
                <a:schemeClr val="tx1"/>
              </a:solidFill>
            </a:endParaRPr>
          </a:p>
        </p:txBody>
      </p:sp>
      <p:sp>
        <p:nvSpPr>
          <p:cNvPr id="10" name="Chevron 9"/>
          <p:cNvSpPr/>
          <p:nvPr/>
        </p:nvSpPr>
        <p:spPr>
          <a:xfrm>
            <a:off x="2585018" y="2685536"/>
            <a:ext cx="2443308" cy="775853"/>
          </a:xfrm>
          <a:prstGeom prst="chevro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23 mars-11 mai</a:t>
            </a:r>
            <a:endParaRPr lang="fr-FR" dirty="0">
              <a:solidFill>
                <a:schemeClr val="tx1"/>
              </a:solidFill>
            </a:endParaRPr>
          </a:p>
        </p:txBody>
      </p:sp>
      <p:sp>
        <p:nvSpPr>
          <p:cNvPr id="12" name="Chevron 11"/>
          <p:cNvSpPr/>
          <p:nvPr/>
        </p:nvSpPr>
        <p:spPr>
          <a:xfrm>
            <a:off x="4662327" y="2683291"/>
            <a:ext cx="2639018" cy="775853"/>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 </a:t>
            </a:r>
            <a:r>
              <a:rPr lang="fr-FR" dirty="0" smtClean="0">
                <a:solidFill>
                  <a:schemeClr val="tx1"/>
                </a:solidFill>
              </a:rPr>
              <a:t>11 mai- 2 juin</a:t>
            </a:r>
            <a:endParaRPr lang="fr-FR" dirty="0">
              <a:solidFill>
                <a:schemeClr val="tx1"/>
              </a:solidFill>
            </a:endParaRPr>
          </a:p>
        </p:txBody>
      </p:sp>
      <p:sp>
        <p:nvSpPr>
          <p:cNvPr id="13" name="Chevron 12"/>
          <p:cNvSpPr/>
          <p:nvPr/>
        </p:nvSpPr>
        <p:spPr>
          <a:xfrm>
            <a:off x="6906491" y="2687783"/>
            <a:ext cx="3666287" cy="775853"/>
          </a:xfrm>
          <a:prstGeom prst="chevr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Juin à septembre</a:t>
            </a:r>
            <a:endParaRPr lang="fr-FR" dirty="0">
              <a:solidFill>
                <a:schemeClr val="tx1"/>
              </a:solidFill>
            </a:endParaRPr>
          </a:p>
        </p:txBody>
      </p:sp>
      <p:sp>
        <p:nvSpPr>
          <p:cNvPr id="14" name="Flèche vers le bas 13"/>
          <p:cNvSpPr/>
          <p:nvPr/>
        </p:nvSpPr>
        <p:spPr>
          <a:xfrm>
            <a:off x="1441148" y="3461390"/>
            <a:ext cx="484632" cy="736537"/>
          </a:xfrm>
          <a:prstGeom prst="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946130" y="4237244"/>
            <a:ext cx="1517384" cy="1569660"/>
          </a:xfrm>
          <a:prstGeom prst="rect">
            <a:avLst/>
          </a:prstGeom>
          <a:noFill/>
        </p:spPr>
        <p:txBody>
          <a:bodyPr wrap="square" rtlCol="0">
            <a:spAutoFit/>
          </a:bodyPr>
          <a:lstStyle/>
          <a:p>
            <a:pPr algn="ctr"/>
            <a:r>
              <a:rPr lang="fr-FR" sz="1600" b="1" dirty="0" smtClean="0">
                <a:solidFill>
                  <a:srgbClr val="FF0000"/>
                </a:solidFill>
              </a:rPr>
              <a:t>Annonce du confinement</a:t>
            </a:r>
          </a:p>
          <a:p>
            <a:pPr algn="ctr"/>
            <a:r>
              <a:rPr lang="fr-FR" sz="1600" dirty="0" smtClean="0"/>
              <a:t>S’adapter aux nouvelles conditions de travail</a:t>
            </a:r>
            <a:endParaRPr lang="fr-FR" sz="1600" dirty="0"/>
          </a:p>
        </p:txBody>
      </p:sp>
      <p:sp>
        <p:nvSpPr>
          <p:cNvPr id="16" name="Flèche vers le bas 15"/>
          <p:cNvSpPr/>
          <p:nvPr/>
        </p:nvSpPr>
        <p:spPr>
          <a:xfrm>
            <a:off x="3477765" y="3461390"/>
            <a:ext cx="484632" cy="1244369"/>
          </a:xfrm>
          <a:prstGeom prst="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a:off x="2824147" y="4708005"/>
            <a:ext cx="1873365" cy="1323439"/>
          </a:xfrm>
          <a:prstGeom prst="rect">
            <a:avLst/>
          </a:prstGeom>
          <a:noFill/>
        </p:spPr>
        <p:txBody>
          <a:bodyPr wrap="square" rtlCol="0">
            <a:spAutoFit/>
          </a:bodyPr>
          <a:lstStyle/>
          <a:p>
            <a:pPr algn="ctr"/>
            <a:r>
              <a:rPr lang="fr-FR" sz="1600" b="1" dirty="0" smtClean="0">
                <a:solidFill>
                  <a:srgbClr val="FF0000"/>
                </a:solidFill>
              </a:rPr>
              <a:t>Travail en mode confiné</a:t>
            </a:r>
          </a:p>
          <a:p>
            <a:pPr algn="ctr"/>
            <a:r>
              <a:rPr lang="fr-FR" sz="1600" dirty="0" smtClean="0"/>
              <a:t>Trouver un équilibre et continuer à assurer les missions</a:t>
            </a:r>
            <a:endParaRPr lang="fr-FR" sz="1600" dirty="0"/>
          </a:p>
        </p:txBody>
      </p:sp>
      <p:sp>
        <p:nvSpPr>
          <p:cNvPr id="18" name="Flèche vers le bas 17"/>
          <p:cNvSpPr/>
          <p:nvPr/>
        </p:nvSpPr>
        <p:spPr>
          <a:xfrm>
            <a:off x="5654552" y="3455964"/>
            <a:ext cx="484632" cy="1681738"/>
          </a:xfrm>
          <a:prstGeom prst="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5231456" y="5201340"/>
            <a:ext cx="1779786" cy="646331"/>
          </a:xfrm>
          <a:prstGeom prst="rect">
            <a:avLst/>
          </a:prstGeom>
          <a:noFill/>
        </p:spPr>
        <p:txBody>
          <a:bodyPr wrap="square" rtlCol="0">
            <a:spAutoFit/>
          </a:bodyPr>
          <a:lstStyle/>
          <a:p>
            <a:pPr algn="ctr"/>
            <a:r>
              <a:rPr lang="fr-FR" b="1" dirty="0" smtClean="0">
                <a:solidFill>
                  <a:srgbClr val="FF0000"/>
                </a:solidFill>
              </a:rPr>
              <a:t>1</a:t>
            </a:r>
            <a:r>
              <a:rPr lang="fr-FR" b="1" baseline="30000" dirty="0" smtClean="0">
                <a:solidFill>
                  <a:srgbClr val="FF0000"/>
                </a:solidFill>
              </a:rPr>
              <a:t>ière</a:t>
            </a:r>
            <a:r>
              <a:rPr lang="fr-FR" b="1" dirty="0" smtClean="0">
                <a:solidFill>
                  <a:srgbClr val="FF0000"/>
                </a:solidFill>
              </a:rPr>
              <a:t>  phase de déconfinement</a:t>
            </a:r>
            <a:endParaRPr lang="fr-FR" b="1" dirty="0">
              <a:solidFill>
                <a:srgbClr val="FF0000"/>
              </a:solidFill>
            </a:endParaRPr>
          </a:p>
        </p:txBody>
      </p:sp>
      <p:sp>
        <p:nvSpPr>
          <p:cNvPr id="20" name="Flèche vers le bas 19"/>
          <p:cNvSpPr/>
          <p:nvPr/>
        </p:nvSpPr>
        <p:spPr>
          <a:xfrm>
            <a:off x="8452914" y="3464777"/>
            <a:ext cx="484632" cy="2146313"/>
          </a:xfrm>
          <a:prstGeom prst="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p:nvSpPr>
        <p:spPr>
          <a:xfrm>
            <a:off x="7855527" y="5847671"/>
            <a:ext cx="1717964" cy="646331"/>
          </a:xfrm>
          <a:prstGeom prst="rect">
            <a:avLst/>
          </a:prstGeom>
          <a:noFill/>
        </p:spPr>
        <p:txBody>
          <a:bodyPr wrap="square" rtlCol="0">
            <a:spAutoFit/>
          </a:bodyPr>
          <a:lstStyle/>
          <a:p>
            <a:pPr algn="ctr"/>
            <a:r>
              <a:rPr lang="fr-FR" b="1" dirty="0" smtClean="0">
                <a:solidFill>
                  <a:srgbClr val="FF0000"/>
                </a:solidFill>
              </a:rPr>
              <a:t>Travail en mode hybride</a:t>
            </a:r>
            <a:endParaRPr lang="fr-FR" b="1" dirty="0">
              <a:solidFill>
                <a:srgbClr val="FF0000"/>
              </a:solidFill>
            </a:endParaRPr>
          </a:p>
        </p:txBody>
      </p:sp>
      <p:sp>
        <p:nvSpPr>
          <p:cNvPr id="23" name="Parenthèse fermante 22"/>
          <p:cNvSpPr/>
          <p:nvPr/>
        </p:nvSpPr>
        <p:spPr>
          <a:xfrm>
            <a:off x="9471489" y="3594728"/>
            <a:ext cx="526473" cy="2643332"/>
          </a:xfrm>
          <a:prstGeom prst="rightBracket">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ZoneTexte 23"/>
          <p:cNvSpPr txBox="1"/>
          <p:nvPr/>
        </p:nvSpPr>
        <p:spPr>
          <a:xfrm>
            <a:off x="10118974" y="3785847"/>
            <a:ext cx="2096270" cy="2308324"/>
          </a:xfrm>
          <a:prstGeom prst="rect">
            <a:avLst/>
          </a:prstGeom>
          <a:noFill/>
        </p:spPr>
        <p:txBody>
          <a:bodyPr wrap="square" rtlCol="0">
            <a:spAutoFit/>
          </a:bodyPr>
          <a:lstStyle/>
          <a:p>
            <a:r>
              <a:rPr lang="fr-FR" dirty="0" smtClean="0">
                <a:solidFill>
                  <a:srgbClr val="C00000"/>
                </a:solidFill>
              </a:rPr>
              <a:t>Relever les évènements et mode de travail avec impact sur les pratiques professionnelles pour chaque période</a:t>
            </a:r>
            <a:endParaRPr lang="fr-FR" dirty="0">
              <a:solidFill>
                <a:srgbClr val="C00000"/>
              </a:solidFill>
            </a:endParaRPr>
          </a:p>
        </p:txBody>
      </p:sp>
      <p:sp>
        <p:nvSpPr>
          <p:cNvPr id="25" name="ZoneTexte 24"/>
          <p:cNvSpPr txBox="1"/>
          <p:nvPr/>
        </p:nvSpPr>
        <p:spPr>
          <a:xfrm>
            <a:off x="6121349" y="3622638"/>
            <a:ext cx="2628764" cy="738664"/>
          </a:xfrm>
          <a:prstGeom prst="rect">
            <a:avLst/>
          </a:prstGeom>
          <a:noFill/>
        </p:spPr>
        <p:txBody>
          <a:bodyPr wrap="square" rtlCol="0">
            <a:spAutoFit/>
          </a:bodyPr>
          <a:lstStyle/>
          <a:p>
            <a:r>
              <a:rPr lang="fr-FR" sz="1400" b="1" dirty="0" smtClean="0"/>
              <a:t>Déconfinement progressif et évolutions des conditions de travail fortement évolutives</a:t>
            </a:r>
            <a:endParaRPr lang="fr-FR" sz="1400" b="1" dirty="0"/>
          </a:p>
        </p:txBody>
      </p:sp>
      <p:pic>
        <p:nvPicPr>
          <p:cNvPr id="26" name="Image 25" descr="C:\Users\stouzi\Desktop\modèles vierges\Logo NORD est la╠Ç - R95-V110-B140.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5883" y="0"/>
            <a:ext cx="1176117" cy="548640"/>
          </a:xfrm>
          <a:prstGeom prst="rect">
            <a:avLst/>
          </a:prstGeom>
          <a:noFill/>
          <a:ln>
            <a:noFill/>
          </a:ln>
        </p:spPr>
      </p:pic>
    </p:spTree>
    <p:extLst>
      <p:ext uri="{BB962C8B-B14F-4D97-AF65-F5344CB8AC3E}">
        <p14:creationId xmlns:p14="http://schemas.microsoft.com/office/powerpoint/2010/main" val="15636377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1243013"/>
            <a:ext cx="10515600" cy="2643187"/>
          </a:xfrm>
          <a:ln w="38100">
            <a:solidFill>
              <a:srgbClr val="0070C0"/>
            </a:solidFill>
          </a:ln>
        </p:spPr>
        <p:txBody>
          <a:bodyPr>
            <a:normAutofit lnSpcReduction="10000"/>
          </a:bodyPr>
          <a:lstStyle/>
          <a:p>
            <a:pPr marL="0" indent="0" algn="just">
              <a:buNone/>
            </a:pPr>
            <a:r>
              <a:rPr lang="fr-FR" sz="3200" b="1" i="1" dirty="0">
                <a:solidFill>
                  <a:srgbClr val="0070C0"/>
                </a:solidFill>
                <a:latin typeface="Arial" panose="020B0604020202020204" pitchFamily="34" charset="0"/>
                <a:cs typeface="Arial" panose="020B0604020202020204" pitchFamily="34" charset="0"/>
              </a:rPr>
              <a:t>Comment les travailleurs sociaux et médico sociaux ont préservé et préservent </a:t>
            </a:r>
            <a:r>
              <a:rPr lang="fr-FR" sz="3200" b="1" i="1" dirty="0" smtClean="0">
                <a:solidFill>
                  <a:srgbClr val="0070C0"/>
                </a:solidFill>
                <a:latin typeface="Arial" panose="020B0604020202020204" pitchFamily="34" charset="0"/>
                <a:cs typeface="Arial" panose="020B0604020202020204" pitchFamily="34" charset="0"/>
              </a:rPr>
              <a:t>encore aujourd’hui </a:t>
            </a:r>
            <a:r>
              <a:rPr lang="fr-FR" sz="3200" b="1" i="1" dirty="0">
                <a:solidFill>
                  <a:srgbClr val="0070C0"/>
                </a:solidFill>
                <a:latin typeface="Arial" panose="020B0604020202020204" pitchFamily="34" charset="0"/>
                <a:cs typeface="Arial" panose="020B0604020202020204" pitchFamily="34" charset="0"/>
              </a:rPr>
              <a:t>le lien social avec les personnes accompagnées alors qu’une </a:t>
            </a:r>
            <a:r>
              <a:rPr lang="fr-FR" sz="3200" b="1" i="1" dirty="0" smtClean="0">
                <a:solidFill>
                  <a:srgbClr val="0070C0"/>
                </a:solidFill>
                <a:latin typeface="Arial" panose="020B0604020202020204" pitchFamily="34" charset="0"/>
                <a:cs typeface="Arial" panose="020B0604020202020204" pitchFamily="34" charset="0"/>
              </a:rPr>
              <a:t>distanciation physique </a:t>
            </a:r>
            <a:r>
              <a:rPr lang="fr-FR" sz="3200" b="1" i="1" dirty="0">
                <a:solidFill>
                  <a:srgbClr val="0070C0"/>
                </a:solidFill>
                <a:latin typeface="Arial" panose="020B0604020202020204" pitchFamily="34" charset="0"/>
                <a:cs typeface="Arial" panose="020B0604020202020204" pitchFamily="34" charset="0"/>
              </a:rPr>
              <a:t>et sociale est imposée dans le cadre des gestes barrières liées à la crise sanitaire </a:t>
            </a:r>
            <a:r>
              <a:rPr lang="fr-FR" sz="3200" b="1" i="1" dirty="0" smtClean="0">
                <a:solidFill>
                  <a:srgbClr val="0070C0"/>
                </a:solidFill>
                <a:latin typeface="Arial" panose="020B0604020202020204" pitchFamily="34" charset="0"/>
                <a:cs typeface="Arial" panose="020B0604020202020204" pitchFamily="34" charset="0"/>
              </a:rPr>
              <a:t>?</a:t>
            </a:r>
          </a:p>
          <a:p>
            <a:pPr marL="0" indent="0" algn="just">
              <a:buNone/>
            </a:pPr>
            <a:endParaRPr lang="fr-FR" sz="3200" b="1" i="1" dirty="0" smtClean="0">
              <a:solidFill>
                <a:srgbClr val="0070C0"/>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1F6A79B2-44D6-4474-959F-398773F19383}" type="slidenum">
              <a:rPr lang="fr-FR" smtClean="0"/>
              <a:t>4</a:t>
            </a:fld>
            <a:endParaRPr lang="fr-FR"/>
          </a:p>
        </p:txBody>
      </p:sp>
      <p:sp>
        <p:nvSpPr>
          <p:cNvPr id="5" name="Titre 1"/>
          <p:cNvSpPr>
            <a:spLocks noGrp="1"/>
          </p:cNvSpPr>
          <p:nvPr>
            <p:ph type="title"/>
          </p:nvPr>
        </p:nvSpPr>
        <p:spPr>
          <a:xfrm>
            <a:off x="0" y="0"/>
            <a:ext cx="12192000" cy="728027"/>
          </a:xfrm>
          <a:solidFill>
            <a:srgbClr val="00B0F0"/>
          </a:solidFill>
          <a:ln>
            <a:solidFill>
              <a:schemeClr val="tx1"/>
            </a:solidFill>
          </a:ln>
        </p:spPr>
        <p:txBody>
          <a:bodyPr>
            <a:normAutofit/>
          </a:bodyPr>
          <a:lstStyle/>
          <a:p>
            <a:r>
              <a:rPr lang="fr-FR" sz="3200" b="1" dirty="0" smtClean="0">
                <a:latin typeface="+mn-lt"/>
              </a:rPr>
              <a:t>PROBLEMATIQUE ET PROPOSITIONS</a:t>
            </a:r>
            <a:endParaRPr lang="fr-FR" sz="3200" b="1" dirty="0">
              <a:latin typeface="+mn-lt"/>
            </a:endParaRPr>
          </a:p>
        </p:txBody>
      </p:sp>
      <p:pic>
        <p:nvPicPr>
          <p:cNvPr id="6" name="Image 5" descr="C:\Users\stouzi\Desktop\modèles vierges\Logo NORD est la╠Ç - R95-V110-B140.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8501" y="-1"/>
            <a:ext cx="1333500" cy="728027"/>
          </a:xfrm>
          <a:prstGeom prst="rect">
            <a:avLst/>
          </a:prstGeom>
          <a:noFill/>
          <a:ln>
            <a:noFill/>
          </a:ln>
        </p:spPr>
      </p:pic>
      <p:sp>
        <p:nvSpPr>
          <p:cNvPr id="7" name="ZoneTexte 6"/>
          <p:cNvSpPr txBox="1"/>
          <p:nvPr/>
        </p:nvSpPr>
        <p:spPr>
          <a:xfrm>
            <a:off x="685800" y="4622839"/>
            <a:ext cx="10372725" cy="1569660"/>
          </a:xfrm>
          <a:prstGeom prst="rect">
            <a:avLst/>
          </a:prstGeom>
          <a:noFill/>
        </p:spPr>
        <p:txBody>
          <a:bodyPr wrap="square" rtlCol="0">
            <a:spAutoFit/>
          </a:bodyPr>
          <a:lstStyle/>
          <a:p>
            <a:pPr algn="just"/>
            <a:r>
              <a:rPr lang="fr-FR" sz="2400" dirty="0">
                <a:latin typeface="Arial" panose="020B0604020202020204" pitchFamily="34" charset="0"/>
                <a:cs typeface="Arial" panose="020B0604020202020204" pitchFamily="34" charset="0"/>
              </a:rPr>
              <a:t>La DPEIS, soutenue par d’autres directions, par des partenaires propose de capitaliser ces expériences et après analyse, de les inscrire dans le cadre des évolutions des pratiques professionnelles dans le travail social par le biais du CLTSDS</a:t>
            </a:r>
          </a:p>
        </p:txBody>
      </p:sp>
      <p:sp>
        <p:nvSpPr>
          <p:cNvPr id="8" name="Flèche vers le bas 7"/>
          <p:cNvSpPr/>
          <p:nvPr/>
        </p:nvSpPr>
        <p:spPr>
          <a:xfrm>
            <a:off x="5114924" y="3886200"/>
            <a:ext cx="1514475" cy="5366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224533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47254" y="1052946"/>
            <a:ext cx="10515600" cy="5668529"/>
          </a:xfrm>
        </p:spPr>
        <p:txBody>
          <a:bodyPr>
            <a:normAutofit fontScale="92500" lnSpcReduction="20000"/>
          </a:bodyPr>
          <a:lstStyle/>
          <a:p>
            <a:pPr marL="0" indent="0">
              <a:buNone/>
            </a:pPr>
            <a:r>
              <a:rPr lang="fr-FR" dirty="0" smtClean="0">
                <a:solidFill>
                  <a:srgbClr val="0070C0"/>
                </a:solidFill>
              </a:rPr>
              <a:t>Composé de </a:t>
            </a:r>
            <a:r>
              <a:rPr lang="fr-FR" dirty="0" smtClean="0">
                <a:solidFill>
                  <a:srgbClr val="002060"/>
                </a:solidFill>
              </a:rPr>
              <a:t>:</a:t>
            </a:r>
          </a:p>
          <a:p>
            <a:pPr lvl="1">
              <a:buFontTx/>
              <a:buChar char="-"/>
            </a:pPr>
            <a:r>
              <a:rPr lang="fr-FR" dirty="0" smtClean="0">
                <a:solidFill>
                  <a:srgbClr val="002060"/>
                </a:solidFill>
              </a:rPr>
              <a:t>DPEIS: K Pruvost, L </a:t>
            </a:r>
            <a:r>
              <a:rPr lang="fr-FR" dirty="0" err="1" smtClean="0">
                <a:solidFill>
                  <a:srgbClr val="002060"/>
                </a:solidFill>
              </a:rPr>
              <a:t>Podvin</a:t>
            </a:r>
            <a:r>
              <a:rPr lang="fr-FR" dirty="0" smtClean="0">
                <a:solidFill>
                  <a:srgbClr val="002060"/>
                </a:solidFill>
              </a:rPr>
              <a:t>, P Sicard</a:t>
            </a:r>
          </a:p>
          <a:p>
            <a:pPr lvl="1">
              <a:buFontTx/>
              <a:buChar char="-"/>
            </a:pPr>
            <a:r>
              <a:rPr lang="fr-FR" dirty="0" smtClean="0">
                <a:solidFill>
                  <a:srgbClr val="002060"/>
                </a:solidFill>
              </a:rPr>
              <a:t>DIPLE: K Barre, B </a:t>
            </a:r>
            <a:r>
              <a:rPr lang="fr-FR" dirty="0" err="1" smtClean="0">
                <a:solidFill>
                  <a:srgbClr val="002060"/>
                </a:solidFill>
              </a:rPr>
              <a:t>Novacki</a:t>
            </a:r>
            <a:endParaRPr lang="fr-FR" dirty="0" smtClean="0">
              <a:solidFill>
                <a:srgbClr val="002060"/>
              </a:solidFill>
            </a:endParaRPr>
          </a:p>
          <a:p>
            <a:pPr lvl="1">
              <a:buFontTx/>
              <a:buChar char="-"/>
            </a:pPr>
            <a:r>
              <a:rPr lang="fr-FR" dirty="0" smtClean="0">
                <a:solidFill>
                  <a:srgbClr val="002060"/>
                </a:solidFill>
              </a:rPr>
              <a:t>DOSAA :N </a:t>
            </a:r>
            <a:r>
              <a:rPr lang="fr-FR" dirty="0" err="1" smtClean="0">
                <a:solidFill>
                  <a:srgbClr val="002060"/>
                </a:solidFill>
              </a:rPr>
              <a:t>Lovato</a:t>
            </a:r>
            <a:endParaRPr lang="fr-FR" dirty="0" smtClean="0">
              <a:solidFill>
                <a:srgbClr val="002060"/>
              </a:solidFill>
            </a:endParaRPr>
          </a:p>
          <a:p>
            <a:pPr lvl="1">
              <a:buFontTx/>
              <a:buChar char="-"/>
            </a:pPr>
            <a:r>
              <a:rPr lang="fr-FR" dirty="0" smtClean="0">
                <a:solidFill>
                  <a:srgbClr val="002060"/>
                </a:solidFill>
              </a:rPr>
              <a:t>DEFJ :  Johan Lefebvre</a:t>
            </a:r>
          </a:p>
          <a:p>
            <a:pPr lvl="1">
              <a:buFontTx/>
              <a:buChar char="-"/>
            </a:pPr>
            <a:r>
              <a:rPr lang="fr-FR" dirty="0" smtClean="0">
                <a:solidFill>
                  <a:srgbClr val="002060"/>
                </a:solidFill>
              </a:rPr>
              <a:t>SAPRH : Véronique </a:t>
            </a:r>
            <a:r>
              <a:rPr lang="fr-FR" dirty="0" err="1" smtClean="0">
                <a:solidFill>
                  <a:srgbClr val="002060"/>
                </a:solidFill>
              </a:rPr>
              <a:t>Saeys</a:t>
            </a:r>
            <a:endParaRPr lang="fr-FR" dirty="0" smtClean="0">
              <a:solidFill>
                <a:srgbClr val="002060"/>
              </a:solidFill>
            </a:endParaRPr>
          </a:p>
          <a:p>
            <a:pPr marL="0" indent="0">
              <a:buNone/>
            </a:pPr>
            <a:r>
              <a:rPr lang="fr-FR" dirty="0" smtClean="0">
                <a:solidFill>
                  <a:srgbClr val="0070C0"/>
                </a:solidFill>
              </a:rPr>
              <a:t>Animation du groupe </a:t>
            </a:r>
            <a:r>
              <a:rPr lang="fr-FR" dirty="0" smtClean="0">
                <a:solidFill>
                  <a:srgbClr val="002060"/>
                </a:solidFill>
              </a:rPr>
              <a:t>: Karine Pruvost</a:t>
            </a:r>
          </a:p>
          <a:p>
            <a:pPr marL="0" indent="0">
              <a:buNone/>
            </a:pPr>
            <a:r>
              <a:rPr lang="fr-FR" dirty="0" smtClean="0">
                <a:solidFill>
                  <a:srgbClr val="0070C0"/>
                </a:solidFill>
              </a:rPr>
              <a:t>Secrétariat</a:t>
            </a:r>
            <a:r>
              <a:rPr lang="fr-FR" dirty="0" smtClean="0">
                <a:solidFill>
                  <a:srgbClr val="002060"/>
                </a:solidFill>
              </a:rPr>
              <a:t> : Estelle </a:t>
            </a:r>
            <a:r>
              <a:rPr lang="fr-FR" dirty="0" err="1" smtClean="0">
                <a:solidFill>
                  <a:srgbClr val="002060"/>
                </a:solidFill>
              </a:rPr>
              <a:t>Henniart</a:t>
            </a:r>
            <a:endParaRPr lang="fr-FR" dirty="0" smtClean="0">
              <a:solidFill>
                <a:srgbClr val="002060"/>
              </a:solidFill>
            </a:endParaRPr>
          </a:p>
          <a:p>
            <a:pPr marL="0" indent="0">
              <a:buNone/>
            </a:pPr>
            <a:r>
              <a:rPr lang="fr-FR" dirty="0" smtClean="0">
                <a:solidFill>
                  <a:srgbClr val="0070C0"/>
                </a:solidFill>
              </a:rPr>
              <a:t>Missions du groupe </a:t>
            </a:r>
            <a:r>
              <a:rPr lang="fr-FR" dirty="0" smtClean="0">
                <a:solidFill>
                  <a:srgbClr val="002060"/>
                </a:solidFill>
              </a:rPr>
              <a:t>:</a:t>
            </a:r>
          </a:p>
          <a:p>
            <a:pPr lvl="1">
              <a:buFontTx/>
              <a:buChar char="-"/>
            </a:pPr>
            <a:r>
              <a:rPr lang="fr-FR" dirty="0" smtClean="0">
                <a:solidFill>
                  <a:srgbClr val="002060"/>
                </a:solidFill>
              </a:rPr>
              <a:t>Valider les objectifs de l’étude</a:t>
            </a:r>
          </a:p>
          <a:p>
            <a:pPr lvl="1">
              <a:buFontTx/>
              <a:buChar char="-"/>
            </a:pPr>
            <a:r>
              <a:rPr lang="fr-FR" dirty="0" smtClean="0">
                <a:solidFill>
                  <a:srgbClr val="002060"/>
                </a:solidFill>
              </a:rPr>
              <a:t>Déterminer les modalités de recueil des éléments</a:t>
            </a:r>
          </a:p>
          <a:p>
            <a:pPr lvl="1">
              <a:buFontTx/>
              <a:buChar char="-"/>
            </a:pPr>
            <a:r>
              <a:rPr lang="fr-FR" dirty="0" smtClean="0">
                <a:solidFill>
                  <a:srgbClr val="002060"/>
                </a:solidFill>
              </a:rPr>
              <a:t>Déterminer les modalités d’analyse de la matière récupérée </a:t>
            </a:r>
          </a:p>
          <a:p>
            <a:pPr lvl="1">
              <a:buFontTx/>
              <a:buChar char="-"/>
            </a:pPr>
            <a:r>
              <a:rPr lang="fr-FR" dirty="0" smtClean="0">
                <a:solidFill>
                  <a:srgbClr val="002060"/>
                </a:solidFill>
              </a:rPr>
              <a:t>Restituer les résultats aux participants, au collège des directeurs, au CLTSDS</a:t>
            </a:r>
          </a:p>
          <a:p>
            <a:pPr lvl="1">
              <a:buFontTx/>
              <a:buChar char="-"/>
            </a:pPr>
            <a:r>
              <a:rPr lang="fr-FR" dirty="0" smtClean="0">
                <a:solidFill>
                  <a:srgbClr val="002060"/>
                </a:solidFill>
              </a:rPr>
              <a:t>Proposition d’évolution des pratiques professionnelles et plan d’action pour mise en œuvre</a:t>
            </a:r>
          </a:p>
          <a:p>
            <a:pPr marL="0" indent="0">
              <a:buNone/>
            </a:pPr>
            <a:r>
              <a:rPr lang="fr-FR" b="1" dirty="0" smtClean="0">
                <a:solidFill>
                  <a:srgbClr val="0070C0"/>
                </a:solidFill>
              </a:rPr>
              <a:t>Le groupe technique n’a pas vocation à exister dans le temps</a:t>
            </a:r>
            <a:endParaRPr lang="fr-FR" b="1" dirty="0">
              <a:solidFill>
                <a:srgbClr val="0070C0"/>
              </a:solidFill>
            </a:endParaRPr>
          </a:p>
        </p:txBody>
      </p:sp>
      <p:sp>
        <p:nvSpPr>
          <p:cNvPr id="4" name="Espace réservé du numéro de diapositive 3"/>
          <p:cNvSpPr>
            <a:spLocks noGrp="1"/>
          </p:cNvSpPr>
          <p:nvPr>
            <p:ph type="sldNum" sz="quarter" idx="12"/>
          </p:nvPr>
        </p:nvSpPr>
        <p:spPr/>
        <p:txBody>
          <a:bodyPr/>
          <a:lstStyle/>
          <a:p>
            <a:fld id="{1F6A79B2-44D6-4474-959F-398773F19383}" type="slidenum">
              <a:rPr lang="fr-FR" smtClean="0"/>
              <a:t>5</a:t>
            </a:fld>
            <a:endParaRPr lang="fr-FR"/>
          </a:p>
        </p:txBody>
      </p:sp>
      <p:sp>
        <p:nvSpPr>
          <p:cNvPr id="5" name="Titre 1"/>
          <p:cNvSpPr>
            <a:spLocks noGrp="1"/>
          </p:cNvSpPr>
          <p:nvPr>
            <p:ph type="title"/>
          </p:nvPr>
        </p:nvSpPr>
        <p:spPr>
          <a:xfrm>
            <a:off x="0" y="-2"/>
            <a:ext cx="12192000" cy="734725"/>
          </a:xfrm>
          <a:solidFill>
            <a:srgbClr val="00B0F0"/>
          </a:solidFill>
          <a:ln>
            <a:solidFill>
              <a:srgbClr val="002060"/>
            </a:solidFill>
          </a:ln>
        </p:spPr>
        <p:txBody>
          <a:bodyPr>
            <a:normAutofit/>
          </a:bodyPr>
          <a:lstStyle/>
          <a:p>
            <a:r>
              <a:rPr lang="fr-FR" sz="3200" b="1" dirty="0" smtClean="0">
                <a:latin typeface="+mn-lt"/>
              </a:rPr>
              <a:t>LE GROUPE TECHNIQUE</a:t>
            </a:r>
            <a:endParaRPr lang="fr-FR" sz="3200" b="1" dirty="0">
              <a:latin typeface="+mn-lt"/>
            </a:endParaRPr>
          </a:p>
        </p:txBody>
      </p:sp>
      <p:pic>
        <p:nvPicPr>
          <p:cNvPr id="6" name="Image 5" descr="C:\Users\stouzi\Desktop\modèles vierges\Logo NORD est la╠Ç - R95-V110-B140.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5883" y="0"/>
            <a:ext cx="1176117" cy="548640"/>
          </a:xfrm>
          <a:prstGeom prst="rect">
            <a:avLst/>
          </a:prstGeom>
          <a:noFill/>
          <a:ln>
            <a:noFill/>
          </a:ln>
        </p:spPr>
      </p:pic>
      <p:pic>
        <p:nvPicPr>
          <p:cNvPr id="7" name="Picture 5" descr="image002"/>
          <p:cNvPicPr>
            <a:picLocks noChangeAspect="1" noChangeArrowheads="1"/>
          </p:cNvPicPr>
          <p:nvPr/>
        </p:nvPicPr>
        <p:blipFill>
          <a:blip r:embed="rId3"/>
          <a:srcRect/>
          <a:stretch>
            <a:fillRect/>
          </a:stretch>
        </p:blipFill>
        <p:spPr bwMode="auto">
          <a:xfrm>
            <a:off x="7844375" y="1196023"/>
            <a:ext cx="2952750" cy="2214562"/>
          </a:xfrm>
          <a:prstGeom prst="rect">
            <a:avLst/>
          </a:prstGeom>
          <a:noFill/>
          <a:ln w="9525">
            <a:noFill/>
            <a:miter lim="800000"/>
            <a:headEnd/>
            <a:tailEnd/>
          </a:ln>
        </p:spPr>
      </p:pic>
    </p:spTree>
    <p:extLst>
      <p:ext uri="{BB962C8B-B14F-4D97-AF65-F5344CB8AC3E}">
        <p14:creationId xmlns:p14="http://schemas.microsoft.com/office/powerpoint/2010/main" val="3314562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1F6A79B2-44D6-4474-959F-398773F19383}" type="slidenum">
              <a:rPr lang="fr-FR" smtClean="0"/>
              <a:t>6</a:t>
            </a:fld>
            <a:endParaRPr lang="fr-FR"/>
          </a:p>
        </p:txBody>
      </p:sp>
      <p:pic>
        <p:nvPicPr>
          <p:cNvPr id="8" name="Image 7" descr="C:\Users\stouzi\Desktop\modèles vierges\Logo NORD est la╠Ç - R95-V110-B140.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5883" y="0"/>
            <a:ext cx="1176117" cy="548640"/>
          </a:xfrm>
          <a:prstGeom prst="rect">
            <a:avLst/>
          </a:prstGeom>
          <a:noFill/>
          <a:ln>
            <a:noFill/>
          </a:ln>
        </p:spPr>
      </p:pic>
      <p:pic>
        <p:nvPicPr>
          <p:cNvPr id="1032" name="Picture 8" descr="https://scontent-cdt1-1.xx.fbcdn.net/v/t1.0-9/35923168_2009481735969226_7412952586111680512_n.jpg?_nc_cat=103&amp;_nc_sid=8bfeb9&amp;_nc_ohc=JTNH7OjauNkAX-ohaCf&amp;_nc_ht=scontent-cdt1-1.xx&amp;oh=d928c5da235a819eba0ca8b88908f67e&amp;oe=5F15873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20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232949"/>
      </p:ext>
    </p:extLst>
  </p:cSld>
  <p:clrMapOvr>
    <a:masterClrMapping/>
  </p:clrMapOvr>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945</TotalTime>
  <Words>440</Words>
  <Application>Microsoft Office PowerPoint</Application>
  <PresentationFormat>Grand écran</PresentationFormat>
  <Paragraphs>52</Paragraphs>
  <Slides>6</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6</vt:i4>
      </vt:variant>
    </vt:vector>
  </HeadingPairs>
  <TitlesOfParts>
    <vt:vector size="10" baseType="lpstr">
      <vt:lpstr>Arial</vt:lpstr>
      <vt:lpstr>Calibri</vt:lpstr>
      <vt:lpstr>Calibri Light</vt:lpstr>
      <vt:lpstr>Office Theme</vt:lpstr>
      <vt:lpstr>Impact de la crise sanitaire sur les pratiques professionnelles du travail social. </vt:lpstr>
      <vt:lpstr>CONTEXTE</vt:lpstr>
      <vt:lpstr>CONTEXTE</vt:lpstr>
      <vt:lpstr>PROBLEMATIQUE ET PROPOSITIONS</vt:lpstr>
      <vt:lpstr>LE GROUPE TECHNIQUE</vt:lpstr>
      <vt:lpstr>Présentation PowerPoint</vt:lpstr>
    </vt:vector>
  </TitlesOfParts>
  <Company>Departement du Nord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ACCOMPAGNEMENT DES PRATIQUES PROFESSIONNELLES IMPACTEES  PAR LA CRISE COVID-19 PAR LA DPEIS</dc:title>
  <dc:creator>TOUZI Sylvie</dc:creator>
  <cp:lastModifiedBy>SUD</cp:lastModifiedBy>
  <cp:revision>78</cp:revision>
  <dcterms:created xsi:type="dcterms:W3CDTF">2020-05-07T14:57:43Z</dcterms:created>
  <dcterms:modified xsi:type="dcterms:W3CDTF">2020-07-22T07:00:07Z</dcterms:modified>
</cp:coreProperties>
</file>